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0" r:id="rId2"/>
    <p:sldId id="259" r:id="rId3"/>
    <p:sldId id="261" r:id="rId4"/>
    <p:sldId id="263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635" autoAdjust="0"/>
  </p:normalViewPr>
  <p:slideViewPr>
    <p:cSldViewPr>
      <p:cViewPr>
        <p:scale>
          <a:sx n="100" d="100"/>
          <a:sy n="100" d="100"/>
        </p:scale>
        <p:origin x="-11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62" y="-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Transmittal Totals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2015 - $374M</c:v>
                </c:pt>
                <c:pt idx="1">
                  <c:v>2016 - $366M</c:v>
                </c:pt>
                <c:pt idx="2">
                  <c:v>2017 - $425M</c:v>
                </c:pt>
                <c:pt idx="3">
                  <c:v>2018 - $486M</c:v>
                </c:pt>
                <c:pt idx="4">
                  <c:v>2019 - $255M YTD</c:v>
                </c:pt>
              </c:strCache>
            </c:strRef>
          </c:cat>
          <c:val>
            <c:numRef>
              <c:f>Sheet1!$B$2:$B$6</c:f>
              <c:numCache>
                <c:formatCode>_("$"* #,##0.00_);_("$"* \(#,##0.00\);_("$"* "-"??_);_(@_)</c:formatCode>
                <c:ptCount val="5"/>
                <c:pt idx="0">
                  <c:v>374803912.05000007</c:v>
                </c:pt>
                <c:pt idx="1">
                  <c:v>366379292.37</c:v>
                </c:pt>
                <c:pt idx="2">
                  <c:v>425165756.58999997</c:v>
                </c:pt>
                <c:pt idx="3">
                  <c:v>486699746.60000002</c:v>
                </c:pt>
                <c:pt idx="4">
                  <c:v>255883225.28000003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164672"/>
        <c:axId val="191026816"/>
      </c:barChart>
      <c:catAx>
        <c:axId val="211164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1026816"/>
        <c:crosses val="autoZero"/>
        <c:auto val="1"/>
        <c:lblAlgn val="ctr"/>
        <c:lblOffset val="100"/>
        <c:noMultiLvlLbl val="0"/>
      </c:catAx>
      <c:valAx>
        <c:axId val="191026816"/>
        <c:scaling>
          <c:orientation val="minMax"/>
        </c:scaling>
        <c:delete val="0"/>
        <c:axPos val="l"/>
        <c:majorGridlines/>
        <c:numFmt formatCode="&quot;$&quot;#,##0.00" sourceLinked="0"/>
        <c:majorTickMark val="out"/>
        <c:minorTickMark val="none"/>
        <c:tickLblPos val="nextTo"/>
        <c:crossAx val="2111646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424074074074074"/>
          <c:y val="0.91441883861350326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Financial Year Ending June 30, 2019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Sheet1!$A$2:$A$9</c:f>
              <c:strCache>
                <c:ptCount val="8"/>
                <c:pt idx="0">
                  <c:v>Membership Dues</c:v>
                </c:pt>
                <c:pt idx="1">
                  <c:v>Dispute Resolution</c:v>
                </c:pt>
                <c:pt idx="2">
                  <c:v>IRP ARES</c:v>
                </c:pt>
                <c:pt idx="3">
                  <c:v>Meeting Revenues</c:v>
                </c:pt>
                <c:pt idx="4">
                  <c:v>Meetings Sponsorships</c:v>
                </c:pt>
                <c:pt idx="5">
                  <c:v>Investment Returns</c:v>
                </c:pt>
                <c:pt idx="6">
                  <c:v>Clearinghouse Sweep</c:v>
                </c:pt>
                <c:pt idx="7">
                  <c:v>Funded Traveler Transfer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986000</c:v>
                </c:pt>
                <c:pt idx="1">
                  <c:v>34000</c:v>
                </c:pt>
                <c:pt idx="2">
                  <c:v>10716</c:v>
                </c:pt>
                <c:pt idx="3">
                  <c:v>129143</c:v>
                </c:pt>
                <c:pt idx="4">
                  <c:v>42250</c:v>
                </c:pt>
                <c:pt idx="5">
                  <c:v>98663</c:v>
                </c:pt>
                <c:pt idx="6">
                  <c:v>1430</c:v>
                </c:pt>
                <c:pt idx="7">
                  <c:v>46521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7943037191105829"/>
          <c:y val="0.91002669987645246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Financial Year Ending June 30, 2019 Expenses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Salaries and Benefits</c:v>
                </c:pt>
                <c:pt idx="1">
                  <c:v>Meetings</c:v>
                </c:pt>
                <c:pt idx="2">
                  <c:v>Travel</c:v>
                </c:pt>
                <c:pt idx="3">
                  <c:v>Professional Services</c:v>
                </c:pt>
                <c:pt idx="4">
                  <c:v>Office Expense</c:v>
                </c:pt>
                <c:pt idx="5">
                  <c:v>Clearinghouse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636902</c:v>
                </c:pt>
                <c:pt idx="1">
                  <c:v>365458</c:v>
                </c:pt>
                <c:pt idx="2">
                  <c:v>125708</c:v>
                </c:pt>
                <c:pt idx="3">
                  <c:v>91966</c:v>
                </c:pt>
                <c:pt idx="4">
                  <c:v>56478</c:v>
                </c:pt>
                <c:pt idx="5">
                  <c:v>25252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Managed Brokerage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 formatCode="m/d/yyyy">
                  <c:v>43646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771776</c:v>
                </c:pt>
                <c:pt idx="1">
                  <c:v>1077705</c:v>
                </c:pt>
                <c:pt idx="2">
                  <c:v>1181364</c:v>
                </c:pt>
                <c:pt idx="3">
                  <c:v>1514803</c:v>
                </c:pt>
                <c:pt idx="4">
                  <c:v>1664762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 formatCode="m/d/yyyy">
                  <c:v>43646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1022182</c:v>
                </c:pt>
                <c:pt idx="1">
                  <c:v>937501</c:v>
                </c:pt>
                <c:pt idx="2">
                  <c:v>1843163</c:v>
                </c:pt>
                <c:pt idx="3">
                  <c:v>1373926</c:v>
                </c:pt>
                <c:pt idx="4">
                  <c:v>1288071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2181504"/>
        <c:axId val="211139904"/>
      </c:areaChart>
      <c:catAx>
        <c:axId val="212181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1139904"/>
        <c:crosses val="autoZero"/>
        <c:auto val="1"/>
        <c:lblAlgn val="ctr"/>
        <c:lblOffset val="100"/>
        <c:noMultiLvlLbl val="0"/>
      </c:catAx>
      <c:valAx>
        <c:axId val="211139904"/>
        <c:scaling>
          <c:orientation val="minMax"/>
        </c:scaling>
        <c:delete val="0"/>
        <c:axPos val="l"/>
        <c:majorGridlines/>
        <c:numFmt formatCode="_(&quot;$&quot;* #,##0_);_(&quot;$&quot;* \(#,##0\);_(&quot;$&quot;* &quot;-&quot;_);_(@_)" sourceLinked="0"/>
        <c:majorTickMark val="out"/>
        <c:minorTickMark val="none"/>
        <c:tickLblPos val="nextTo"/>
        <c:crossAx val="212181504"/>
        <c:crosses val="autoZero"/>
        <c:crossBetween val="midCat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D27B6-5442-4C36-A724-6058C505391E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8817A-A55C-44D3-9E0B-03B8F2DB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5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C92DA-0B39-4E6D-BB2D-E2AA2E8D8F66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6A63B-46D1-4358-80BF-426097B48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9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</a:t>
            </a:r>
            <a:r>
              <a:rPr lang="en-US" baseline="0" dirty="0" smtClean="0"/>
              <a:t> pace to exceed $5 Million transmitted in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6A63B-46D1-4358-80BF-426097B486B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224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6A63B-46D1-4358-80BF-426097B486B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0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Professional Services decrease</a:t>
            </a:r>
            <a:r>
              <a:rPr lang="en-US" baseline="0" dirty="0" smtClean="0"/>
              <a:t> due to no SOCII audit and no Strategic Plan expense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6A63B-46D1-4358-80BF-426097B486B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05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6A63B-46D1-4358-80BF-426097B486B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36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	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23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/>
          </p:cNvSpPr>
          <p:nvPr/>
        </p:nvSpPr>
        <p:spPr>
          <a:xfrm>
            <a:off x="6019800" y="6110287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295" y="1965324"/>
            <a:ext cx="8229600" cy="4144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208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</a:t>
            </a:r>
            <a:r>
              <a:rPr lang="en-US" baseline="0" dirty="0" smtClean="0">
                <a:solidFill>
                  <a:schemeClr val="tx1"/>
                </a:solidFill>
              </a:rPr>
              <a:t>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89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69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26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27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5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94549"/>
            <a:ext cx="8229600" cy="4001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 b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  <p:pic>
        <p:nvPicPr>
          <p:cNvPr id="7" name="Picture 7" descr="iftalogowatermark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52800" cy="1136650"/>
          </a:xfrm>
          <a:prstGeom prst="rect">
            <a:avLst/>
          </a:prstGeom>
          <a:blipFill dpi="0" rotWithShape="1">
            <a:blip r:embed="rId10">
              <a:duotone>
                <a:srgbClr val="000080"/>
                <a:srgbClr val="FFFFFF"/>
              </a:duotone>
            </a:blip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8258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70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b="1" dirty="0"/>
              <a:t>IFTA, Inc. Financial Report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Scott Bryer (NH)</a:t>
            </a:r>
          </a:p>
          <a:p>
            <a:pPr marL="0" indent="0" algn="ctr">
              <a:buNone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Vice-President, IFTA Board of Trustees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85800"/>
          </a:xfrm>
        </p:spPr>
        <p:txBody>
          <a:bodyPr/>
          <a:lstStyle/>
          <a:p>
            <a:r>
              <a:rPr lang="en-US" dirty="0" smtClean="0"/>
              <a:t>IFTA, Inc. Audits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6725" y="1612901"/>
            <a:ext cx="4038600" cy="45259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Financial </a:t>
            </a:r>
            <a:r>
              <a:rPr lang="en-US" dirty="0" smtClean="0"/>
              <a:t>Audit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2133600"/>
            <a:ext cx="4163129" cy="3276600"/>
          </a:xfrm>
        </p:spPr>
        <p:txBody>
          <a:bodyPr/>
          <a:lstStyle/>
          <a:p>
            <a:r>
              <a:rPr lang="en-US" dirty="0" smtClean="0"/>
              <a:t>SOC II Audit</a:t>
            </a:r>
            <a:endParaRPr lang="en-US" dirty="0"/>
          </a:p>
        </p:txBody>
      </p:sp>
      <p:pic>
        <p:nvPicPr>
          <p:cNvPr id="4098" name="Picture 2" descr="C:\Users\mhals\AppData\Local\Microsoft\Windows\INetCache\IE\127B05EP\money20book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981325"/>
            <a:ext cx="297180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mhals\AppData\Local\Microsoft\Windows\INetCache\IE\ZM0UMVCN\data_security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971800"/>
            <a:ext cx="2819399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6814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5295" y="2057400"/>
            <a:ext cx="8229600" cy="4052887"/>
          </a:xfrm>
        </p:spPr>
        <p:txBody>
          <a:bodyPr/>
          <a:lstStyle/>
          <a:p>
            <a:r>
              <a:rPr lang="en-US" dirty="0" smtClean="0"/>
              <a:t>Liquidity Investment of Funds Netting Funds (Government Securities only)</a:t>
            </a:r>
          </a:p>
          <a:p>
            <a:r>
              <a:rPr lang="en-US" dirty="0" smtClean="0"/>
              <a:t>Plus One traveler re-approved</a:t>
            </a:r>
          </a:p>
          <a:p>
            <a:r>
              <a:rPr lang="en-US" dirty="0" smtClean="0"/>
              <a:t>All servers moved to a secure co-location</a:t>
            </a:r>
          </a:p>
          <a:p>
            <a:r>
              <a:rPr lang="en-US" dirty="0" smtClean="0"/>
              <a:t>Preparations underway to vacate office in August, 2020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85800"/>
          </a:xfrm>
        </p:spPr>
        <p:txBody>
          <a:bodyPr/>
          <a:lstStyle/>
          <a:p>
            <a:r>
              <a:rPr lang="en-US" dirty="0" smtClean="0"/>
              <a:t>What’s New?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058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685800"/>
          </a:xfrm>
        </p:spPr>
        <p:txBody>
          <a:bodyPr/>
          <a:lstStyle/>
          <a:p>
            <a:r>
              <a:rPr lang="en-US" sz="4000" dirty="0" smtClean="0"/>
              <a:t>FYE20 IFTA, Inc. Budget</a:t>
            </a:r>
            <a:endParaRPr lang="en-US" sz="4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24000"/>
            <a:ext cx="7010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9753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514600"/>
            <a:ext cx="6400800" cy="1752600"/>
          </a:xfrm>
        </p:spPr>
        <p:txBody>
          <a:bodyPr/>
          <a:lstStyle/>
          <a:p>
            <a:r>
              <a:rPr lang="en-US" sz="4400" dirty="0" smtClean="0"/>
              <a:t>QUESTIONS?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83742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4419040"/>
              </p:ext>
            </p:extLst>
          </p:nvPr>
        </p:nvGraphicFramePr>
        <p:xfrm>
          <a:off x="455613" y="1965325"/>
          <a:ext cx="8229600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838200"/>
          </a:xfrm>
        </p:spPr>
        <p:txBody>
          <a:bodyPr/>
          <a:lstStyle/>
          <a:p>
            <a:r>
              <a:rPr lang="en-US" dirty="0" smtClean="0"/>
              <a:t>Funds Netting Totals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02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7725" y="1997924"/>
            <a:ext cx="7534275" cy="2207574"/>
          </a:xfrm>
        </p:spPr>
        <p:txBody>
          <a:bodyPr/>
          <a:lstStyle/>
          <a:p>
            <a:r>
              <a:rPr lang="en-US" dirty="0" smtClean="0"/>
              <a:t>56 jurisdictions participate in the IFTA Clearinghouse.</a:t>
            </a:r>
          </a:p>
          <a:p>
            <a:r>
              <a:rPr lang="en-US" dirty="0" smtClean="0"/>
              <a:t>Quebec anticipates joining the Clearinghouse in 2020.</a:t>
            </a:r>
          </a:p>
          <a:p>
            <a:r>
              <a:rPr lang="en-US" dirty="0" smtClean="0"/>
              <a:t>We will work with Newfoundland Labrador toward Clearinghouse participation.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838200"/>
          </a:xfrm>
        </p:spPr>
        <p:txBody>
          <a:bodyPr/>
          <a:lstStyle/>
          <a:p>
            <a:r>
              <a:rPr lang="en-US" dirty="0" smtClean="0"/>
              <a:t>Clearinghouse Participation</a:t>
            </a:r>
            <a:endParaRPr lang="en-US" dirty="0"/>
          </a:p>
        </p:txBody>
      </p:sp>
      <p:pic>
        <p:nvPicPr>
          <p:cNvPr id="1027" name="Picture 3" descr="C:\Users\mhals\AppData\Local\Microsoft\Windows\INetCache\IE\0Z1S5I0R\Canada_carte_du_Quebec_(transparentBLEU)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797389"/>
            <a:ext cx="1709898" cy="138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mhals\AppData\Local\Microsoft\Windows\INetCache\IE\127B05EP\250px-Newfoundland_and_Labrador_in_Canada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4178" y="3292457"/>
            <a:ext cx="463969" cy="393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mhals\AppData\Local\Microsoft\Windows\INetCache\IE\LMWXU9YR\NL-Canada-province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517771"/>
            <a:ext cx="158120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965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10459"/>
              </p:ext>
            </p:extLst>
          </p:nvPr>
        </p:nvGraphicFramePr>
        <p:xfrm>
          <a:off x="455613" y="1752600"/>
          <a:ext cx="8229600" cy="4357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838200"/>
          </a:xfrm>
        </p:spPr>
        <p:txBody>
          <a:bodyPr/>
          <a:lstStyle/>
          <a:p>
            <a:r>
              <a:rPr lang="en-US" sz="4000" b="1" dirty="0" smtClean="0"/>
              <a:t>IFTA Inc. Revenues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97775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908190"/>
              </p:ext>
            </p:extLst>
          </p:nvPr>
        </p:nvGraphicFramePr>
        <p:xfrm>
          <a:off x="457200" y="1981200"/>
          <a:ext cx="8077200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533400"/>
          </a:xfrm>
        </p:spPr>
        <p:txBody>
          <a:bodyPr/>
          <a:lstStyle/>
          <a:p>
            <a:r>
              <a:rPr lang="en-US" sz="4000" b="1" dirty="0"/>
              <a:t>IFTA, Inc. Expenses</a:t>
            </a:r>
          </a:p>
        </p:txBody>
      </p:sp>
    </p:spTree>
    <p:extLst>
      <p:ext uri="{BB962C8B-B14F-4D97-AF65-F5344CB8AC3E}">
        <p14:creationId xmlns:p14="http://schemas.microsoft.com/office/powerpoint/2010/main" val="4038027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5295" y="2514600"/>
            <a:ext cx="8229600" cy="3595687"/>
          </a:xfrm>
        </p:spPr>
        <p:txBody>
          <a:bodyPr/>
          <a:lstStyle/>
          <a:p>
            <a:r>
              <a:rPr lang="en-US" dirty="0" smtClean="0"/>
              <a:t>Membership Dues and IRP ARES stable</a:t>
            </a:r>
          </a:p>
          <a:p>
            <a:r>
              <a:rPr lang="en-US" dirty="0" smtClean="0"/>
              <a:t>Dispute Resolution Referral Fees ended</a:t>
            </a:r>
          </a:p>
          <a:p>
            <a:r>
              <a:rPr lang="en-US" dirty="0" smtClean="0"/>
              <a:t>2.5% Return on Investments projected</a:t>
            </a:r>
          </a:p>
          <a:p>
            <a:r>
              <a:rPr lang="en-US" dirty="0" smtClean="0"/>
              <a:t>Funds Netting Liquidity</a:t>
            </a:r>
          </a:p>
          <a:p>
            <a:r>
              <a:rPr lang="en-US" dirty="0" smtClean="0"/>
              <a:t>Plus One Traveler Explicit Transfers from Investments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/>
          <a:p>
            <a:r>
              <a:rPr lang="en-US" dirty="0" smtClean="0"/>
              <a:t>FYE20 Revenue Projections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969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900487"/>
          </a:xfrm>
        </p:spPr>
        <p:txBody>
          <a:bodyPr/>
          <a:lstStyle/>
          <a:p>
            <a:r>
              <a:rPr lang="en-US" dirty="0" smtClean="0"/>
              <a:t>Salaries overall decrease, benefits cost increase</a:t>
            </a:r>
          </a:p>
          <a:p>
            <a:r>
              <a:rPr lang="en-US" dirty="0" smtClean="0"/>
              <a:t>Professional Services decrease</a:t>
            </a:r>
          </a:p>
          <a:p>
            <a:r>
              <a:rPr lang="en-US" dirty="0" smtClean="0"/>
              <a:t>Legal Fees increase to retain outside counsel</a:t>
            </a:r>
          </a:p>
          <a:p>
            <a:r>
              <a:rPr lang="en-US" dirty="0" smtClean="0"/>
              <a:t>Office Expenses increase due mostly to Clearinghouse co-location</a:t>
            </a:r>
          </a:p>
          <a:p>
            <a:r>
              <a:rPr lang="en-US" dirty="0" smtClean="0"/>
              <a:t>Travel increase due to remote workforce and greater outreach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</p:spPr>
        <p:txBody>
          <a:bodyPr/>
          <a:lstStyle/>
          <a:p>
            <a:r>
              <a:rPr lang="en-US" dirty="0" smtClean="0"/>
              <a:t>FYE20 Expense Projections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94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3713578"/>
              </p:ext>
            </p:extLst>
          </p:nvPr>
        </p:nvGraphicFramePr>
        <p:xfrm>
          <a:off x="455613" y="1676400"/>
          <a:ext cx="8229600" cy="443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en-US" dirty="0" smtClean="0"/>
              <a:t>Investment Portfolio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672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62000"/>
          </a:xfrm>
        </p:spPr>
        <p:txBody>
          <a:bodyPr/>
          <a:lstStyle/>
          <a:p>
            <a:r>
              <a:rPr lang="en-US" dirty="0" smtClean="0"/>
              <a:t>Investment Reserves</a:t>
            </a:r>
            <a:endParaRPr lang="en-US" dirty="0"/>
          </a:p>
        </p:txBody>
      </p:sp>
      <p:pic>
        <p:nvPicPr>
          <p:cNvPr id="307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3042444"/>
            <a:ext cx="820102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9813882"/>
      </p:ext>
    </p:extLst>
  </p:cSld>
  <p:clrMapOvr>
    <a:masterClrMapping/>
  </p:clrMapOvr>
</p:sld>
</file>

<file path=ppt/theme/theme1.xml><?xml version="1.0" encoding="utf-8"?>
<a:theme xmlns:a="http://schemas.openxmlformats.org/drawingml/2006/main" name="IFTA ABM 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225</Words>
  <Application>Microsoft Office PowerPoint</Application>
  <PresentationFormat>On-screen Show (4:3)</PresentationFormat>
  <Paragraphs>45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IFTA ABM 2016</vt:lpstr>
      <vt:lpstr>PowerPoint Presentation</vt:lpstr>
      <vt:lpstr>Funds Netting Totals </vt:lpstr>
      <vt:lpstr>Clearinghouse Participation</vt:lpstr>
      <vt:lpstr>IFTA Inc. Revenues</vt:lpstr>
      <vt:lpstr>IFTA, Inc. Expenses</vt:lpstr>
      <vt:lpstr>FYE20 Revenue Projections</vt:lpstr>
      <vt:lpstr>FYE20 Expense Projections</vt:lpstr>
      <vt:lpstr>Investment Portfolio</vt:lpstr>
      <vt:lpstr>Investment Reserves</vt:lpstr>
      <vt:lpstr>IFTA, Inc. Audits</vt:lpstr>
      <vt:lpstr>What’s New?</vt:lpstr>
      <vt:lpstr>FYE20 IFTA, Inc. Budget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Lonette Turner</dc:creator>
  <cp:lastModifiedBy>mhalstead@iftach.org</cp:lastModifiedBy>
  <cp:revision>61</cp:revision>
  <dcterms:created xsi:type="dcterms:W3CDTF">2016-07-21T22:27:59Z</dcterms:created>
  <dcterms:modified xsi:type="dcterms:W3CDTF">2019-07-17T18:47:17Z</dcterms:modified>
</cp:coreProperties>
</file>